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7C80"/>
    <a:srgbClr val="0000CC"/>
    <a:srgbClr val="006600"/>
    <a:srgbClr val="000066"/>
    <a:srgbClr val="9900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60"/>
  </p:normalViewPr>
  <p:slideViewPr>
    <p:cSldViewPr>
      <p:cViewPr varScale="1">
        <p:scale>
          <a:sx n="110" d="100"/>
          <a:sy n="110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29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9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2326991-ED7F-4E85-BED5-09F4863FB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864FC-E43C-44F3-BE12-1B19E3495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9D606-965E-4D51-AD17-D0B12800B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ABDBE-29DE-413C-9F2D-2C6858AED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EDAD-B5CA-471A-A911-101C058C3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15628-41A5-4FB4-9511-B45E1DD8ED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6162-E604-44C1-877D-96DF2F01E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2AE57-FFC6-49A9-8C94-6BB941888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7881-B19A-4559-BC1F-8FCC19353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1A5AC-90DE-4D42-9B96-A9DF1E20E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D7A46-8C1B-4477-9DF1-5663A89E9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46D30-F278-4693-86E9-7947F43FB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30E85-5A80-43F7-9DDF-A10190D67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303F6-C551-4078-8EEE-3B0981D0B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19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4E564C9-5A64-4087-9496-345DE770F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file:///G:\&#1086;&#1090;&#1082;&#1088;&#1099;&#1090;&#1080;&#1077;%20&#1076;&#1077;&#1090;&#1089;&#1072;&#1076;&#1072;%20&#8470;94.mp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80" y="169998"/>
            <a:ext cx="6228184" cy="1936876"/>
          </a:xfrm>
        </p:spPr>
        <p:txBody>
          <a:bodyPr/>
          <a:lstStyle/>
          <a:p>
            <a:pPr algn="ctr" eaLnBrk="1" hangingPunct="1"/>
            <a:r>
              <a:rPr lang="ru-RU" sz="2000" dirty="0">
                <a:solidFill>
                  <a:srgbClr val="0000CC"/>
                </a:solidFill>
              </a:rPr>
              <a:t>Муниципальное бюджетное   дошкольное образовательное учреждение</a:t>
            </a:r>
            <a:br>
              <a:rPr lang="ru-RU" sz="2000" dirty="0">
                <a:solidFill>
                  <a:srgbClr val="0000CC"/>
                </a:solidFill>
              </a:rPr>
            </a:br>
            <a:r>
              <a:rPr lang="ru-RU" sz="2000" dirty="0">
                <a:solidFill>
                  <a:srgbClr val="0000CC"/>
                </a:solidFill>
              </a:rPr>
              <a:t> «Детский сад №94 «</a:t>
            </a:r>
            <a:r>
              <a:rPr lang="ru-RU" sz="2000" dirty="0" err="1">
                <a:solidFill>
                  <a:srgbClr val="0000CC"/>
                </a:solidFill>
              </a:rPr>
              <a:t>Соенеч</a:t>
            </a:r>
            <a:r>
              <a:rPr lang="ru-RU" sz="2000" dirty="0">
                <a:solidFill>
                  <a:srgbClr val="0000CC"/>
                </a:solidFill>
              </a:rPr>
              <a:t>»</a:t>
            </a:r>
            <a:br>
              <a:rPr lang="ru-RU" sz="2000" dirty="0">
                <a:solidFill>
                  <a:srgbClr val="0000CC"/>
                </a:solidFill>
              </a:rPr>
            </a:br>
            <a:r>
              <a:rPr lang="ru-RU" sz="2000" dirty="0">
                <a:solidFill>
                  <a:srgbClr val="0000CC"/>
                </a:solidFill>
              </a:rPr>
              <a:t> Нижнекамского муниципального района </a:t>
            </a:r>
            <a:br>
              <a:rPr lang="ru-RU" sz="2000" dirty="0">
                <a:solidFill>
                  <a:srgbClr val="0000CC"/>
                </a:solidFill>
              </a:rPr>
            </a:br>
            <a:r>
              <a:rPr lang="ru-RU" sz="2000" dirty="0">
                <a:solidFill>
                  <a:srgbClr val="0000CC"/>
                </a:solidFill>
              </a:rPr>
              <a:t>Республики Татарстан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99592" y="2276872"/>
            <a:ext cx="7632700" cy="4516460"/>
          </a:xfrm>
        </p:spPr>
        <p:txBody>
          <a:bodyPr/>
          <a:lstStyle/>
          <a:p>
            <a:pPr eaLnBrk="1" hangingPunct="1"/>
            <a:r>
              <a:rPr lang="ru-RU" sz="4400" b="1" dirty="0">
                <a:solidFill>
                  <a:srgbClr val="000066"/>
                </a:solidFill>
              </a:rPr>
              <a:t>Публичный доклад о деятельности детского сада в 2017году</a:t>
            </a:r>
            <a:r>
              <a:rPr lang="ru-RU" sz="3700" b="1" dirty="0">
                <a:solidFill>
                  <a:srgbClr val="000066"/>
                </a:solidFill>
              </a:rPr>
              <a:t> </a:t>
            </a:r>
          </a:p>
          <a:p>
            <a:pPr eaLnBrk="1" hangingPunct="1"/>
            <a:r>
              <a:rPr lang="ru-RU" sz="3400" b="1" dirty="0">
                <a:solidFill>
                  <a:srgbClr val="000066"/>
                </a:solidFill>
              </a:rPr>
              <a:t>заведующий </a:t>
            </a:r>
          </a:p>
          <a:p>
            <a:pPr eaLnBrk="1" hangingPunct="1"/>
            <a:r>
              <a:rPr lang="ru-RU" sz="3400" b="1" dirty="0" err="1">
                <a:solidFill>
                  <a:srgbClr val="000066"/>
                </a:solidFill>
              </a:rPr>
              <a:t>Ахметгалиева</a:t>
            </a:r>
            <a:r>
              <a:rPr lang="ru-RU" sz="3400" b="1" dirty="0">
                <a:solidFill>
                  <a:srgbClr val="000066"/>
                </a:solidFill>
              </a:rPr>
              <a:t> Роза </a:t>
            </a:r>
            <a:r>
              <a:rPr lang="ru-RU" sz="3400" b="1" dirty="0" err="1">
                <a:solidFill>
                  <a:srgbClr val="000066"/>
                </a:solidFill>
              </a:rPr>
              <a:t>Махияновна</a:t>
            </a:r>
            <a:endParaRPr lang="ru-RU" sz="3400" b="1" dirty="0">
              <a:solidFill>
                <a:srgbClr val="000066"/>
              </a:solidFill>
            </a:endParaRPr>
          </a:p>
        </p:txBody>
      </p:sp>
      <p:pic>
        <p:nvPicPr>
          <p:cNvPr id="5" name="Изображение2">
            <a:extLst>
              <a:ext uri="{FF2B5EF4-FFF2-40B4-BE49-F238E27FC236}">
                <a16:creationId xmlns="" xmlns:a16="http://schemas.microsoft.com/office/drawing/2014/main" id="{D25F6FD3-88E9-4433-B6B0-5A67F99C3E53}"/>
              </a:ext>
            </a:extLst>
          </p:cNvPr>
          <p:cNvPicPr/>
          <p:nvPr/>
        </p:nvPicPr>
        <p:blipFill>
          <a:blip r:embed="rId2" cstate="print">
            <a:lum/>
            <a:alphaModFix/>
          </a:blip>
          <a:srcRect/>
          <a:stretch>
            <a:fillRect/>
          </a:stretch>
        </p:blipFill>
        <p:spPr>
          <a:xfrm>
            <a:off x="6804248" y="386596"/>
            <a:ext cx="1512168" cy="1503680"/>
          </a:xfrm>
          <a:prstGeom prst="rect">
            <a:avLst/>
          </a:prstGeom>
          <a:solidFill>
            <a:srgbClr val="FFFFFF"/>
          </a:solidFill>
          <a:ln>
            <a:noFill/>
            <a:prstDash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>
            <a:hlinkClick r:id="rId2" action="ppaction://hlinkfile"/>
            <a:extLst>
              <a:ext uri="{FF2B5EF4-FFF2-40B4-BE49-F238E27FC236}">
                <a16:creationId xmlns="" xmlns:a16="http://schemas.microsoft.com/office/drawing/2014/main" id="{948DECCF-5CF5-426A-9D62-A5261F4C2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08720"/>
            <a:ext cx="6555899" cy="49169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295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C4E11C-82F4-4F67-AF6F-7D9A1901C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Открытие </a:t>
            </a:r>
            <a:br>
              <a:rPr lang="ru-RU" dirty="0"/>
            </a:br>
            <a:r>
              <a:rPr lang="ru-RU" dirty="0"/>
              <a:t>23 сентября 2015 г.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40E6323-7962-4292-B56B-4EF0A8FBB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Общая площадь  помещений – 5179 </a:t>
            </a:r>
            <a:r>
              <a:rPr lang="ru-RU" sz="2400" dirty="0" err="1"/>
              <a:t>кв.м</a:t>
            </a:r>
            <a:r>
              <a:rPr lang="ru-RU" sz="2400" dirty="0"/>
              <a:t>. </a:t>
            </a:r>
          </a:p>
          <a:p>
            <a:r>
              <a:rPr lang="ru-RU" sz="2400" dirty="0"/>
              <a:t>Территория ДОУ, площадью 11 195 </a:t>
            </a:r>
            <a:r>
              <a:rPr lang="ru-RU" sz="2400" dirty="0" err="1"/>
              <a:t>кв.м</a:t>
            </a:r>
            <a:r>
              <a:rPr lang="ru-RU" sz="2400" dirty="0"/>
              <a:t>.</a:t>
            </a:r>
          </a:p>
          <a:p>
            <a:r>
              <a:rPr lang="ru-RU" sz="2400" dirty="0"/>
              <a:t>Режим работы учреждения: </a:t>
            </a:r>
          </a:p>
          <a:p>
            <a:r>
              <a:rPr lang="ru-RU" sz="2400" dirty="0"/>
              <a:t>- пятидневная рабочая неделя </a:t>
            </a:r>
          </a:p>
          <a:p>
            <a:r>
              <a:rPr lang="ru-RU" sz="2400" dirty="0"/>
              <a:t>- общая длительность рабочего дня – 12 часов (с 6.00 до 18.00) </a:t>
            </a:r>
          </a:p>
          <a:p>
            <a:r>
              <a:rPr lang="ru-RU" sz="2400" dirty="0"/>
              <a:t>- выходные дни: суббота, воскресенье и нерабочие праздничные дни в соответствии с действующим законодательством Российской Федерации и республики Татарстан.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6172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5CEE82-84C8-4C51-B53A-7BD77FD21782}"/>
              </a:ext>
            </a:extLst>
          </p:cNvPr>
          <p:cNvSpPr/>
          <p:nvPr/>
        </p:nvSpPr>
        <p:spPr>
          <a:xfrm>
            <a:off x="2627784" y="1340768"/>
            <a:ext cx="50401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Укомплектованность ДОУ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493AB5-9BE4-437D-84B3-ED4E865A6BDD}"/>
              </a:ext>
            </a:extLst>
          </p:cNvPr>
          <p:cNvSpPr/>
          <p:nvPr/>
        </p:nvSpPr>
        <p:spPr>
          <a:xfrm>
            <a:off x="827584" y="2279487"/>
            <a:ext cx="7704856" cy="4343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Две  вторых младших групп  (3-4 года) –  42воспитанников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Четыре средних групп (4-5   лет) – 100 воспитанников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Пять старших групп (5-6 лет)  - 113 воспитанников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Три подготовительные к школе группы (6-7 лет)  - 56 воспитанников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Состав воспитанников детского сада по гендерному признаку 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Среди воспитанников  173  (56%)- мальчики и  137( 44%) -девочки.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Национальный состав воспитанников детского сада-</a:t>
            </a:r>
            <a:endParaRPr lang="ru-RU" sz="20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Русские-143 Татары -167 детей</a:t>
            </a:r>
            <a:endParaRPr lang="ru-RU" sz="20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35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997D1BD-8975-4519-99D5-0B9E7E1A88EA}"/>
              </a:ext>
            </a:extLst>
          </p:cNvPr>
          <p:cNvSpPr/>
          <p:nvPr/>
        </p:nvSpPr>
        <p:spPr>
          <a:xfrm>
            <a:off x="1043608" y="2144033"/>
            <a:ext cx="6984776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старший воспитатель,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21- воспитатели групп,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8 узких специалистов: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музыкальный  руководитель,   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по обучению детей татарскому(русскому) языкам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по английскому языку  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по хореографии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инструктор по физической культуре, 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Учитель-логопед,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C1ABDE3-1BAE-4390-9922-29F19F2AB0AE}"/>
              </a:ext>
            </a:extLst>
          </p:cNvPr>
          <p:cNvSpPr/>
          <p:nvPr/>
        </p:nvSpPr>
        <p:spPr>
          <a:xfrm>
            <a:off x="1743074" y="519798"/>
            <a:ext cx="4917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Кадровое обеспечение деятельности МБДОУ 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4004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du.tatar.ru/upload/gallery_photo/1285359.jpeg">
            <a:extLst>
              <a:ext uri="{FF2B5EF4-FFF2-40B4-BE49-F238E27FC236}">
                <a16:creationId xmlns="" xmlns:a16="http://schemas.microsoft.com/office/drawing/2014/main" id="{33BC11CC-2B92-4D37-83EA-35E3F5D7A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6672"/>
            <a:ext cx="3960440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5C880C1-E6F9-41C6-BEC7-B5657508FB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041957"/>
            <a:ext cx="2880320" cy="3024336"/>
          </a:xfrm>
          <a:prstGeom prst="rect">
            <a:avLst/>
          </a:prstGeom>
        </p:spPr>
      </p:pic>
      <p:pic>
        <p:nvPicPr>
          <p:cNvPr id="1030" name="Picture 6" descr="https://edu.tatar.ru/upload/gallery_photo/1469386.jpg">
            <a:extLst>
              <a:ext uri="{FF2B5EF4-FFF2-40B4-BE49-F238E27FC236}">
                <a16:creationId xmlns="" xmlns:a16="http://schemas.microsoft.com/office/drawing/2014/main" id="{CE13C68F-EBCB-4071-9A15-0C7416D48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31915"/>
            <a:ext cx="4293839" cy="32203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4474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2270018-CEC0-4EE6-AEFF-00008F5B87B9}"/>
              </a:ext>
            </a:extLst>
          </p:cNvPr>
          <p:cNvSpPr/>
          <p:nvPr/>
        </p:nvSpPr>
        <p:spPr>
          <a:xfrm>
            <a:off x="1043608" y="1582341"/>
            <a:ext cx="65527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endParaRPr lang="ru-RU" sz="2000" b="1" dirty="0"/>
          </a:p>
          <a:p>
            <a:r>
              <a:rPr lang="ru-RU" sz="2000" b="1" dirty="0"/>
              <a:t>В соответствии с постановлением Исполнительного комитета НМР некоторые категории родителей имеют льготы по оплате за детский </a:t>
            </a:r>
            <a:r>
              <a:rPr lang="ru-RU" sz="2000" b="1" dirty="0" smtClean="0"/>
              <a:t>сад. </a:t>
            </a:r>
          </a:p>
          <a:p>
            <a:r>
              <a:rPr lang="ru-RU" sz="2000" b="1" dirty="0" smtClean="0"/>
              <a:t>-многодетные семьи -50 %-34</a:t>
            </a:r>
            <a:endParaRPr lang="ru-RU" sz="2000" b="1" dirty="0"/>
          </a:p>
          <a:p>
            <a:r>
              <a:rPr lang="ru-RU" sz="2000" b="1" dirty="0" smtClean="0"/>
              <a:t>Количество </a:t>
            </a:r>
            <a:r>
              <a:rPr lang="ru-RU" sz="2000" b="1" dirty="0"/>
              <a:t>детей, пользующихся компенсацией части родительской платы за содержание ребенка</a:t>
            </a:r>
          </a:p>
          <a:p>
            <a:r>
              <a:rPr lang="ru-RU" sz="2000" b="1" dirty="0"/>
              <a:t>- всего </a:t>
            </a:r>
            <a:r>
              <a:rPr lang="ru-RU" sz="2000" b="1" dirty="0" smtClean="0"/>
              <a:t>получают 295 родителя.</a:t>
            </a:r>
            <a:endParaRPr lang="ru-RU" sz="2000" b="1" dirty="0"/>
          </a:p>
          <a:p>
            <a:r>
              <a:rPr lang="ru-RU" sz="2000" b="1" dirty="0"/>
              <a:t>- первый ребенок </a:t>
            </a:r>
            <a:r>
              <a:rPr lang="ru-RU" sz="2000" b="1" dirty="0" smtClean="0"/>
              <a:t>(53%) </a:t>
            </a:r>
            <a:r>
              <a:rPr lang="ru-RU" sz="2000" b="1" dirty="0"/>
              <a:t>– </a:t>
            </a:r>
            <a:r>
              <a:rPr lang="ru-RU" sz="2000" b="1" dirty="0" smtClean="0"/>
              <a:t>166</a:t>
            </a:r>
            <a:endParaRPr lang="ru-RU" sz="2000" b="1" dirty="0"/>
          </a:p>
          <a:p>
            <a:r>
              <a:rPr lang="ru-RU" sz="2000" b="1" dirty="0"/>
              <a:t>- второй ребенок </a:t>
            </a:r>
            <a:r>
              <a:rPr lang="ru-RU" sz="2000" b="1" dirty="0" smtClean="0"/>
              <a:t>(31%) </a:t>
            </a:r>
            <a:r>
              <a:rPr lang="ru-RU" sz="2000" b="1" dirty="0"/>
              <a:t>– </a:t>
            </a:r>
            <a:r>
              <a:rPr lang="ru-RU" sz="2000" b="1" dirty="0" smtClean="0"/>
              <a:t>95</a:t>
            </a:r>
            <a:endParaRPr lang="ru-RU" sz="2000" b="1" dirty="0"/>
          </a:p>
          <a:p>
            <a:pPr>
              <a:buFontTx/>
              <a:buChar char="-"/>
            </a:pPr>
            <a:r>
              <a:rPr lang="ru-RU" sz="2000" b="1" dirty="0" smtClean="0"/>
              <a:t>третий </a:t>
            </a:r>
            <a:r>
              <a:rPr lang="ru-RU" sz="2000" b="1" dirty="0"/>
              <a:t>ребенок </a:t>
            </a:r>
            <a:r>
              <a:rPr lang="ru-RU" sz="2000" b="1" dirty="0" smtClean="0"/>
              <a:t>(11%) </a:t>
            </a:r>
            <a:r>
              <a:rPr lang="ru-RU" sz="2000" b="1" dirty="0"/>
              <a:t>– </a:t>
            </a:r>
            <a:r>
              <a:rPr lang="ru-RU" sz="2000" b="1" dirty="0" smtClean="0"/>
              <a:t>34</a:t>
            </a:r>
          </a:p>
          <a:p>
            <a:pPr>
              <a:buFontTx/>
              <a:buChar char="-"/>
            </a:pPr>
            <a:r>
              <a:rPr lang="ru-RU" sz="2000" b="1" dirty="0" smtClean="0"/>
              <a:t>Не получали 5%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387834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B18C8F7-0BDC-48C3-862E-3AEEE3E39A37}"/>
              </a:ext>
            </a:extLst>
          </p:cNvPr>
          <p:cNvSpPr/>
          <p:nvPr/>
        </p:nvSpPr>
        <p:spPr>
          <a:xfrm>
            <a:off x="2339752" y="1340768"/>
            <a:ext cx="41312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Дополнительные услуги</a:t>
            </a:r>
            <a:endParaRPr lang="ru-RU" sz="2400" dirty="0">
              <a:solidFill>
                <a:schemeClr val="tx2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2156904"/>
          <a:ext cx="6984776" cy="3434184"/>
        </p:xfrm>
        <a:graphic>
          <a:graphicData uri="http://schemas.openxmlformats.org/drawingml/2006/table">
            <a:tbl>
              <a:tblPr/>
              <a:tblGrid>
                <a:gridCol w="1546178"/>
                <a:gridCol w="5438598"/>
              </a:tblGrid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Название кружка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57175" algn="l"/>
                        </a:tabLs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Шахматы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57175" algn="l"/>
                        </a:tabLs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Хореография «Калейдоскоп»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вокальный кружок «Звездочка»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b="1" dirty="0" err="1">
                          <a:latin typeface="+mn-lt"/>
                          <a:ea typeface="Times New Roman"/>
                          <a:cs typeface="Times New Roman"/>
                        </a:rPr>
                        <a:t>Буквария</a:t>
                      </a: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«театральная ступенька»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«Послушный язычок»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«Юный футболист»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b="1" dirty="0" err="1">
                          <a:latin typeface="+mn-lt"/>
                          <a:ea typeface="Times New Roman"/>
                          <a:cs typeface="Times New Roman"/>
                        </a:rPr>
                        <a:t>Знайка</a:t>
                      </a: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«Грамотей»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«Подготовка к школе»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Адаптационная группа «Малыш»</a:t>
                      </a:r>
                      <a:endParaRPr lang="ru-RU" sz="1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90741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BBAE3C5-E6EE-4730-AD20-3F76AF7641DE}"/>
              </a:ext>
            </a:extLst>
          </p:cNvPr>
          <p:cNvSpPr/>
          <p:nvPr/>
        </p:nvSpPr>
        <p:spPr>
          <a:xfrm>
            <a:off x="1475656" y="682922"/>
            <a:ext cx="604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tx2"/>
                </a:solidFill>
              </a:rPr>
              <a:t>Основные направления и перспективы развития</a:t>
            </a:r>
            <a:r>
              <a:rPr lang="ru-RU" sz="2400" b="1" i="1" dirty="0" smtClean="0">
                <a:solidFill>
                  <a:schemeClr val="tx2"/>
                </a:solidFill>
              </a:rPr>
              <a:t>.</a:t>
            </a:r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204864"/>
            <a:ext cx="78488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1.Развитие механизмов управления качеством образования и вовлечение большего числа педагогов в инновационную деятельность.</a:t>
            </a:r>
            <a:endParaRPr lang="ru-RU" sz="1600" b="1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lvl="0" algn="just" eaLnBrk="0" hangingPunct="0"/>
            <a:r>
              <a:rPr lang="ru-RU" b="1" dirty="0" smtClean="0">
                <a:latin typeface="+mn-lt"/>
                <a:ea typeface="Times New Roman" pitchFamily="18" charset="0"/>
                <a:cs typeface="Arial" pitchFamily="34" charset="0"/>
              </a:rPr>
              <a:t>3.</a:t>
            </a:r>
            <a:r>
              <a:rPr lang="ru-RU" b="1" dirty="0" smtClean="0">
                <a:solidFill>
                  <a:srgbClr val="000000"/>
                </a:solidFill>
                <a:latin typeface="+mn-lt"/>
                <a:ea typeface="Times New Roman" pitchFamily="18" charset="0"/>
                <a:cs typeface="Arial" pitchFamily="34" charset="0"/>
              </a:rPr>
              <a:t> Совершенствовать работу, направленную на поддержку детской одаренности и развитие индивидуальных способностей воспитанников посредством увеличения охвата дополнительным образованием, конкурсным движением.</a:t>
            </a:r>
            <a:endParaRPr lang="ru-RU" sz="1600" b="1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lvl="0" algn="just" eaLnBrk="0" hangingPunct="0"/>
            <a:r>
              <a:rPr lang="ru-RU" b="1" dirty="0" smtClean="0">
                <a:latin typeface="+mn-lt"/>
                <a:ea typeface="Times New Roman" pitchFamily="18" charset="0"/>
                <a:cs typeface="Times New Roman" pitchFamily="18" charset="0"/>
              </a:rPr>
              <a:t>4.Повышения качества образования, уровня подготовки детей к школе.</a:t>
            </a:r>
            <a:endParaRPr lang="ru-RU" sz="1600" b="1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lvl="0" algn="just" eaLnBrk="0" hangingPunct="0"/>
            <a:r>
              <a:rPr lang="ru-RU" b="1" dirty="0" smtClean="0">
                <a:latin typeface="+mn-lt"/>
                <a:ea typeface="Times New Roman" pitchFamily="18" charset="0"/>
                <a:cs typeface="Times New Roman" pitchFamily="18" charset="0"/>
              </a:rPr>
              <a:t>5. Совершенствовать работу по методической теме детского сада: ранняя профориентация дошкольников в ДОУ.</a:t>
            </a:r>
            <a:endParaRPr lang="ru-RU" sz="2400" b="1" dirty="0" smtClean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9640167"/>
      </p:ext>
    </p:extLst>
  </p:cSld>
  <p:clrMapOvr>
    <a:masterClrMapping/>
  </p:clrMapOvr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1876</TotalTime>
  <Words>333</Words>
  <Application>Microsoft Office PowerPoint</Application>
  <PresentationFormat>Экран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Палитра</vt:lpstr>
      <vt:lpstr>Муниципальное бюджетное   дошкольное образовательное учреждение  «Детский сад №94 «Соенеч»  Нижнекамского муниципального района  Республики Татарстан</vt:lpstr>
      <vt:lpstr>Слайд 2</vt:lpstr>
      <vt:lpstr>Открытие  23 сентября 2015 г.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общеразвивающего вида №82» исполнительного комитета Нижнекамского муниципального района Республики Татарстан</dc:title>
  <dc:creator>Admin</dc:creator>
  <cp:lastModifiedBy>ZAVEDUYSHAYA</cp:lastModifiedBy>
  <cp:revision>71</cp:revision>
  <dcterms:created xsi:type="dcterms:W3CDTF">2013-07-22T07:17:46Z</dcterms:created>
  <dcterms:modified xsi:type="dcterms:W3CDTF">2018-02-12T05:48:52Z</dcterms:modified>
</cp:coreProperties>
</file>